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8" r:id="rId3"/>
    <p:sldId id="257" r:id="rId4"/>
    <p:sldId id="258" r:id="rId5"/>
    <p:sldId id="259" r:id="rId6"/>
    <p:sldId id="260" r:id="rId7"/>
    <p:sldId id="261" r:id="rId8"/>
    <p:sldId id="263" r:id="rId9"/>
    <p:sldId id="262" r:id="rId10"/>
    <p:sldId id="264" r:id="rId11"/>
    <p:sldId id="287" r:id="rId12"/>
    <p:sldId id="266" r:id="rId13"/>
    <p:sldId id="269" r:id="rId14"/>
    <p:sldId id="283" r:id="rId15"/>
    <p:sldId id="270" r:id="rId16"/>
    <p:sldId id="284" r:id="rId17"/>
    <p:sldId id="289" r:id="rId18"/>
    <p:sldId id="286" r:id="rId19"/>
    <p:sldId id="274" r:id="rId20"/>
    <p:sldId id="275" r:id="rId21"/>
    <p:sldId id="285" r:id="rId22"/>
    <p:sldId id="272" r:id="rId23"/>
    <p:sldId id="273" r:id="rId24"/>
    <p:sldId id="271" r:id="rId25"/>
    <p:sldId id="279" r:id="rId26"/>
    <p:sldId id="282" r:id="rId27"/>
    <p:sldId id="277" r:id="rId28"/>
    <p:sldId id="280" r:id="rId29"/>
    <p:sldId id="276" r:id="rId30"/>
    <p:sldId id="268"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516AA-AF0D-4EBF-BD23-2BAA5DB71129}" v="3" dt="2023-03-22T18:16:33.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79"/>
    <p:restoredTop sz="94671"/>
  </p:normalViewPr>
  <p:slideViewPr>
    <p:cSldViewPr snapToGrid="0" snapToObjects="1">
      <p:cViewPr varScale="1">
        <p:scale>
          <a:sx n="86" d="100"/>
          <a:sy n="86" d="100"/>
        </p:scale>
        <p:origin x="9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Martorell" userId="76f3417c6d00e0df" providerId="LiveId" clId="{136516AA-AF0D-4EBF-BD23-2BAA5DB71129}"/>
    <pc:docChg chg="custSel addSld modSld">
      <pc:chgData name="Corinne Martorell" userId="76f3417c6d00e0df" providerId="LiveId" clId="{136516AA-AF0D-4EBF-BD23-2BAA5DB71129}" dt="2023-03-22T18:16:33.218" v="311" actId="14100"/>
      <pc:docMkLst>
        <pc:docMk/>
      </pc:docMkLst>
      <pc:sldChg chg="modSp new mod">
        <pc:chgData name="Corinne Martorell" userId="76f3417c6d00e0df" providerId="LiveId" clId="{136516AA-AF0D-4EBF-BD23-2BAA5DB71129}" dt="2023-03-22T18:15:23.744" v="307" actId="20577"/>
        <pc:sldMkLst>
          <pc:docMk/>
          <pc:sldMk cId="3627189687" sldId="288"/>
        </pc:sldMkLst>
        <pc:spChg chg="mod">
          <ac:chgData name="Corinne Martorell" userId="76f3417c6d00e0df" providerId="LiveId" clId="{136516AA-AF0D-4EBF-BD23-2BAA5DB71129}" dt="2023-03-22T18:15:23.744" v="307" actId="20577"/>
          <ac:spMkLst>
            <pc:docMk/>
            <pc:sldMk cId="3627189687" sldId="288"/>
            <ac:spMk id="3" creationId="{84C47D92-8BD3-BC48-0A32-2AAA213CF2EB}"/>
          </ac:spMkLst>
        </pc:spChg>
      </pc:sldChg>
      <pc:sldChg chg="addSp delSp modSp new">
        <pc:chgData name="Corinne Martorell" userId="76f3417c6d00e0df" providerId="LiveId" clId="{136516AA-AF0D-4EBF-BD23-2BAA5DB71129}" dt="2023-03-22T18:16:33.218" v="311" actId="14100"/>
        <pc:sldMkLst>
          <pc:docMk/>
          <pc:sldMk cId="1025528813" sldId="289"/>
        </pc:sldMkLst>
        <pc:spChg chg="del">
          <ac:chgData name="Corinne Martorell" userId="76f3417c6d00e0df" providerId="LiveId" clId="{136516AA-AF0D-4EBF-BD23-2BAA5DB71129}" dt="2023-03-22T18:16:25.344" v="309"/>
          <ac:spMkLst>
            <pc:docMk/>
            <pc:sldMk cId="1025528813" sldId="289"/>
            <ac:spMk id="3" creationId="{0ADA90E9-317E-F9EE-C674-56CE9FE0D66D}"/>
          </ac:spMkLst>
        </pc:spChg>
        <pc:picChg chg="add mod">
          <ac:chgData name="Corinne Martorell" userId="76f3417c6d00e0df" providerId="LiveId" clId="{136516AA-AF0D-4EBF-BD23-2BAA5DB71129}" dt="2023-03-22T18:16:33.218" v="311" actId="14100"/>
          <ac:picMkLst>
            <pc:docMk/>
            <pc:sldMk cId="1025528813" sldId="289"/>
            <ac:picMk id="1026" creationId="{B9200C0D-F09C-C1DC-C5A6-3E163B3A83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6F6E1-F2C2-0442-98E1-6D1064C8DD49}"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E69CE-60CC-5F4E-AACD-9CB77D687D28}" type="slidenum">
              <a:rPr lang="en-US" smtClean="0"/>
              <a:t>‹#›</a:t>
            </a:fld>
            <a:endParaRPr lang="en-US"/>
          </a:p>
        </p:txBody>
      </p:sp>
    </p:spTree>
    <p:extLst>
      <p:ext uri="{BB962C8B-B14F-4D97-AF65-F5344CB8AC3E}">
        <p14:creationId xmlns:p14="http://schemas.microsoft.com/office/powerpoint/2010/main" val="108317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Common causes of chest pain in patients with non-obstructive coronary arteries. INOCA=ischaemia with non-obstructive coronary arteries</a:t>
            </a:r>
          </a:p>
        </p:txBody>
      </p:sp>
    </p:spTree>
    <p:extLst>
      <p:ext uri="{BB962C8B-B14F-4D97-AF65-F5344CB8AC3E}">
        <p14:creationId xmlns:p14="http://schemas.microsoft.com/office/powerpoint/2010/main" val="151654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5EBD9C-B657-B346-9A69-E1E4551B56C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68119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EBD9C-B657-B346-9A69-E1E4551B56C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22427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EBD9C-B657-B346-9A69-E1E4551B56C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32012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EBD9C-B657-B346-9A69-E1E4551B56C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45810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EBD9C-B657-B346-9A69-E1E4551B56C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03292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EBD9C-B657-B346-9A69-E1E4551B56C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685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EBD9C-B657-B346-9A69-E1E4551B56CE}"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29307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EBD9C-B657-B346-9A69-E1E4551B56CE}"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49790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EBD9C-B657-B346-9A69-E1E4551B56CE}"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39617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EBD9C-B657-B346-9A69-E1E4551B56C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127059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EBD9C-B657-B346-9A69-E1E4551B56C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C36-08F9-D346-BF16-360ABA93CD6C}" type="slidenum">
              <a:rPr lang="en-US" smtClean="0"/>
              <a:t>‹#›</a:t>
            </a:fld>
            <a:endParaRPr lang="en-US"/>
          </a:p>
        </p:txBody>
      </p:sp>
    </p:spTree>
    <p:extLst>
      <p:ext uri="{BB962C8B-B14F-4D97-AF65-F5344CB8AC3E}">
        <p14:creationId xmlns:p14="http://schemas.microsoft.com/office/powerpoint/2010/main" val="24309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EBD9C-B657-B346-9A69-E1E4551B56CE}" type="datetimeFigureOut">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B3C36-08F9-D346-BF16-360ABA93CD6C}" type="slidenum">
              <a:rPr lang="en-US" smtClean="0"/>
              <a:t>‹#›</a:t>
            </a:fld>
            <a:endParaRPr lang="en-US"/>
          </a:p>
        </p:txBody>
      </p:sp>
    </p:spTree>
    <p:extLst>
      <p:ext uri="{BB962C8B-B14F-4D97-AF65-F5344CB8AC3E}">
        <p14:creationId xmlns:p14="http://schemas.microsoft.com/office/powerpoint/2010/main" val="1753403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My patient has normal coronaries and still has chest pain: What do I do?</a:t>
            </a:r>
          </a:p>
        </p:txBody>
      </p:sp>
      <p:sp>
        <p:nvSpPr>
          <p:cNvPr id="3" name="Subtitle 2"/>
          <p:cNvSpPr>
            <a:spLocks noGrp="1"/>
          </p:cNvSpPr>
          <p:nvPr>
            <p:ph type="subTitle" idx="1"/>
          </p:nvPr>
        </p:nvSpPr>
        <p:spPr/>
        <p:txBody>
          <a:bodyPr>
            <a:normAutofit fontScale="70000" lnSpcReduction="20000"/>
          </a:bodyPr>
          <a:lstStyle/>
          <a:p>
            <a:r>
              <a:rPr lang="en-US" sz="3200" dirty="0" err="1"/>
              <a:t>Dr</a:t>
            </a:r>
            <a:r>
              <a:rPr lang="en-US" sz="3200" dirty="0"/>
              <a:t> Mrinal Saha</a:t>
            </a:r>
          </a:p>
          <a:p>
            <a:r>
              <a:rPr lang="en-US" sz="3200" dirty="0"/>
              <a:t>Consultant Cardiologist</a:t>
            </a:r>
          </a:p>
          <a:p>
            <a:r>
              <a:rPr lang="en-US" sz="2000" dirty="0"/>
              <a:t>MBBS MA(</a:t>
            </a:r>
            <a:r>
              <a:rPr lang="en-US" sz="2000" dirty="0" err="1"/>
              <a:t>Cantab</a:t>
            </a:r>
            <a:r>
              <a:rPr lang="en-US" sz="2000" dirty="0"/>
              <a:t>) FRCP PhD</a:t>
            </a:r>
          </a:p>
          <a:p>
            <a:endParaRPr lang="en-US" sz="2000" dirty="0"/>
          </a:p>
          <a:p>
            <a:r>
              <a:rPr lang="en-US" sz="2000" dirty="0"/>
              <a:t>www.drmrinalsaha.com</a:t>
            </a:r>
          </a:p>
        </p:txBody>
      </p:sp>
    </p:spTree>
    <p:extLst>
      <p:ext uri="{BB962C8B-B14F-4D97-AF65-F5344CB8AC3E}">
        <p14:creationId xmlns:p14="http://schemas.microsoft.com/office/powerpoint/2010/main" val="143266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of chest pain with no coronary artery disease </a:t>
            </a:r>
          </a:p>
        </p:txBody>
      </p:sp>
      <p:sp>
        <p:nvSpPr>
          <p:cNvPr id="3" name="Content Placeholder 2"/>
          <p:cNvSpPr>
            <a:spLocks noGrp="1"/>
          </p:cNvSpPr>
          <p:nvPr>
            <p:ph idx="1"/>
          </p:nvPr>
        </p:nvSpPr>
        <p:spPr/>
        <p:txBody>
          <a:bodyPr/>
          <a:lstStyle/>
          <a:p>
            <a:r>
              <a:rPr lang="en-US" dirty="0"/>
              <a:t>Non-cardiac chest pain</a:t>
            </a:r>
          </a:p>
          <a:p>
            <a:r>
              <a:rPr lang="en-US" dirty="0"/>
              <a:t>Microvascular angina (MVA)</a:t>
            </a:r>
          </a:p>
        </p:txBody>
      </p:sp>
    </p:spTree>
    <p:extLst>
      <p:ext uri="{BB962C8B-B14F-4D97-AF65-F5344CB8AC3E}">
        <p14:creationId xmlns:p14="http://schemas.microsoft.com/office/powerpoint/2010/main" val="139142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615-0E8C-CCE4-F03D-61E68DFAFEA6}"/>
              </a:ext>
            </a:extLst>
          </p:cNvPr>
          <p:cNvSpPr>
            <a:spLocks noGrp="1"/>
          </p:cNvSpPr>
          <p:nvPr>
            <p:ph type="title"/>
          </p:nvPr>
        </p:nvSpPr>
        <p:spPr/>
        <p:txBody>
          <a:bodyPr/>
          <a:lstStyle/>
          <a:p>
            <a:r>
              <a:rPr lang="en-GB" dirty="0"/>
              <a:t>Heberden’s description of Angina 1772:</a:t>
            </a:r>
          </a:p>
        </p:txBody>
      </p:sp>
      <p:sp>
        <p:nvSpPr>
          <p:cNvPr id="3" name="Content Placeholder 2">
            <a:extLst>
              <a:ext uri="{FF2B5EF4-FFF2-40B4-BE49-F238E27FC236}">
                <a16:creationId xmlns:a16="http://schemas.microsoft.com/office/drawing/2014/main" id="{F9FAEDA1-6EF9-6FFF-762C-F160F0101E03}"/>
              </a:ext>
            </a:extLst>
          </p:cNvPr>
          <p:cNvSpPr>
            <a:spLocks noGrp="1"/>
          </p:cNvSpPr>
          <p:nvPr>
            <p:ph idx="1"/>
          </p:nvPr>
        </p:nvSpPr>
        <p:spPr>
          <a:xfrm>
            <a:off x="838199" y="1825624"/>
            <a:ext cx="10658707" cy="5032375"/>
          </a:xfrm>
        </p:spPr>
        <p:txBody>
          <a:bodyPr>
            <a:normAutofit fontScale="70000" lnSpcReduction="20000"/>
          </a:bodyPr>
          <a:lstStyle/>
          <a:p>
            <a:r>
              <a:rPr lang="en-GB" dirty="0"/>
              <a:t>But there is a disorder of the breast marked with strong and peculiar symptoms, considerable for the kind of danger belonging to it, and not extremely rare, which deserves to be mentioned more at length. The seat of it, and sense of strangling, and anxiety with which it is attended, may make it not improperly be called angina pectoris. They who are afflicted with it, are seized while they are walking, (more especially if it be up hill, and soon after eating) with a painful and most disagreeable sensation in the breast, which seems as if it would extinguish life, if it were to increase or to continue; but the moment they stand still, all this uneasiness vanishes. In all other respects, the patients are, at the beginning of this disorder, perfectly well, and in particular have no shortness of breath, from which it is totally different. The pain is sometimes situated in the upper part, sometimes in the middle, sometimes at the bottom of the </a:t>
            </a:r>
            <a:r>
              <a:rPr lang="en-GB" dirty="0" err="1"/>
              <a:t>os</a:t>
            </a:r>
            <a:r>
              <a:rPr lang="en-GB" dirty="0"/>
              <a:t> </a:t>
            </a:r>
            <a:r>
              <a:rPr lang="en-GB" dirty="0" err="1"/>
              <a:t>sterni</a:t>
            </a:r>
            <a:r>
              <a:rPr lang="en-GB" dirty="0"/>
              <a:t>, and often more inclined to the left than to the right side. It likewise very frequently extends from the breast to the middle of the left arm. The pulse is, at least sometimes, not disturbed by this pain, as I have had opportunities of observing by feeling the pulse during the paroxysm. Males are most liable to this disease, especially such as have past their fiftieth year. After it has continued a year or more, it will not cease so instantaneously upon standing still; and it will come on not only when the persons are walking, but when they are lying down, especially if they lie on the left side, and oblige them to rise up out of their beds. In some inveterate cases it has been brought on by the motion of a horse, or a carriage, and even by swallowing, coughing, going to stool, or speaking, or any disturbance of mind. Such is the most usual appearance of this disease; but some varieties may be met with. Some have been seized while they were standing still, or sitting, also upon first waking out of sleep; and the pain sometimes reaches to the right arm, as well as to the left, and even down to the hands, but this is uncommon: in a very few instances the arm has at the same time been numbed and swelled. </a:t>
            </a:r>
          </a:p>
        </p:txBody>
      </p:sp>
    </p:spTree>
    <p:extLst>
      <p:ext uri="{BB962C8B-B14F-4D97-AF65-F5344CB8AC3E}">
        <p14:creationId xmlns:p14="http://schemas.microsoft.com/office/powerpoint/2010/main" val="310448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452" b="1">
                <a:latin typeface="Arial" charset="0"/>
              </a:rPr>
              <a:t>Common causes of chest pain in patients with non-obstructive coronary arteries.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311" y="1213280"/>
            <a:ext cx="8051181" cy="55560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a:extLst>
              <a:ext uri="{FF2B5EF4-FFF2-40B4-BE49-F238E27FC236}">
                <a16:creationId xmlns:a16="http://schemas.microsoft.com/office/drawing/2014/main" id="{C5D38BB5-5023-8D6E-A94D-3DE1C421C0D9}"/>
              </a:ext>
            </a:extLst>
          </p:cNvPr>
          <p:cNvSpPr txBox="1">
            <a:spLocks/>
          </p:cNvSpPr>
          <p:nvPr/>
        </p:nvSpPr>
        <p:spPr>
          <a:xfrm>
            <a:off x="838200" y="241849"/>
            <a:ext cx="10515600" cy="1109112"/>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differential diagnosis of chest pain with no coronary artery disease </a:t>
            </a:r>
          </a:p>
        </p:txBody>
      </p:sp>
    </p:spTree>
    <p:extLst>
      <p:ext uri="{BB962C8B-B14F-4D97-AF65-F5344CB8AC3E}">
        <p14:creationId xmlns:p14="http://schemas.microsoft.com/office/powerpoint/2010/main" val="732358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E63A-C21D-C3E9-5C9A-9C4998F65976}"/>
              </a:ext>
            </a:extLst>
          </p:cNvPr>
          <p:cNvSpPr>
            <a:spLocks noGrp="1"/>
          </p:cNvSpPr>
          <p:nvPr>
            <p:ph type="title"/>
          </p:nvPr>
        </p:nvSpPr>
        <p:spPr/>
        <p:txBody>
          <a:bodyPr/>
          <a:lstStyle/>
          <a:p>
            <a:r>
              <a:rPr lang="en-GB" dirty="0"/>
              <a:t>Cardiac causes of chest pain with no coronary disease</a:t>
            </a:r>
          </a:p>
        </p:txBody>
      </p:sp>
      <p:sp>
        <p:nvSpPr>
          <p:cNvPr id="3" name="Content Placeholder 2">
            <a:extLst>
              <a:ext uri="{FF2B5EF4-FFF2-40B4-BE49-F238E27FC236}">
                <a16:creationId xmlns:a16="http://schemas.microsoft.com/office/drawing/2014/main" id="{E6317D83-92E0-A36A-6590-DC1435D9666C}"/>
              </a:ext>
            </a:extLst>
          </p:cNvPr>
          <p:cNvSpPr>
            <a:spLocks noGrp="1"/>
          </p:cNvSpPr>
          <p:nvPr>
            <p:ph idx="1"/>
          </p:nvPr>
        </p:nvSpPr>
        <p:spPr/>
        <p:txBody>
          <a:bodyPr/>
          <a:lstStyle/>
          <a:p>
            <a:r>
              <a:rPr lang="en-GB" dirty="0"/>
              <a:t>Angina with normal coronaries (ANOCA), Microvascular angina (MVA)</a:t>
            </a:r>
          </a:p>
          <a:p>
            <a:r>
              <a:rPr lang="en-GB" dirty="0" err="1"/>
              <a:t>Prinzmetal</a:t>
            </a:r>
            <a:r>
              <a:rPr lang="en-GB" dirty="0"/>
              <a:t> angina</a:t>
            </a:r>
          </a:p>
          <a:p>
            <a:r>
              <a:rPr lang="en-GB" dirty="0"/>
              <a:t>Coronary vasospasm</a:t>
            </a:r>
          </a:p>
          <a:p>
            <a:r>
              <a:rPr lang="en-GB" dirty="0"/>
              <a:t>Syndrome X</a:t>
            </a:r>
          </a:p>
          <a:p>
            <a:r>
              <a:rPr lang="en-GB" dirty="0"/>
              <a:t>INOCA (ischaemia with normal coronary arteries)</a:t>
            </a:r>
          </a:p>
        </p:txBody>
      </p:sp>
    </p:spTree>
    <p:extLst>
      <p:ext uri="{BB962C8B-B14F-4D97-AF65-F5344CB8AC3E}">
        <p14:creationId xmlns:p14="http://schemas.microsoft.com/office/powerpoint/2010/main" val="21767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3282-2D21-E40C-88FC-378FA44A109B}"/>
              </a:ext>
            </a:extLst>
          </p:cNvPr>
          <p:cNvSpPr>
            <a:spLocks noGrp="1"/>
          </p:cNvSpPr>
          <p:nvPr>
            <p:ph type="title"/>
          </p:nvPr>
        </p:nvSpPr>
        <p:spPr/>
        <p:txBody>
          <a:bodyPr/>
          <a:lstStyle/>
          <a:p>
            <a:endParaRPr lang="en-GB"/>
          </a:p>
        </p:txBody>
      </p:sp>
      <p:pic>
        <p:nvPicPr>
          <p:cNvPr id="10242" name="Picture 2" descr="Disease of the smallest heart blood vessels i | EurekAlert!">
            <a:extLst>
              <a:ext uri="{FF2B5EF4-FFF2-40B4-BE49-F238E27FC236}">
                <a16:creationId xmlns:a16="http://schemas.microsoft.com/office/drawing/2014/main" id="{091E2E18-16B6-1DCB-55BB-908DBC5977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562"/>
            <a:ext cx="123347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8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1A7A-FB16-2114-4AA1-6E6A64F52752}"/>
              </a:ext>
            </a:extLst>
          </p:cNvPr>
          <p:cNvSpPr>
            <a:spLocks noGrp="1"/>
          </p:cNvSpPr>
          <p:nvPr>
            <p:ph type="title"/>
          </p:nvPr>
        </p:nvSpPr>
        <p:spPr/>
        <p:txBody>
          <a:bodyPr>
            <a:normAutofit/>
          </a:bodyPr>
          <a:lstStyle/>
          <a:p>
            <a:r>
              <a:rPr lang="en-GB" dirty="0"/>
              <a:t>Why treat?	</a:t>
            </a:r>
          </a:p>
        </p:txBody>
      </p:sp>
      <p:sp>
        <p:nvSpPr>
          <p:cNvPr id="3" name="Content Placeholder 2">
            <a:extLst>
              <a:ext uri="{FF2B5EF4-FFF2-40B4-BE49-F238E27FC236}">
                <a16:creationId xmlns:a16="http://schemas.microsoft.com/office/drawing/2014/main" id="{BE4B15C2-2949-4506-D830-A1A5AB592C63}"/>
              </a:ext>
            </a:extLst>
          </p:cNvPr>
          <p:cNvSpPr>
            <a:spLocks noGrp="1"/>
          </p:cNvSpPr>
          <p:nvPr>
            <p:ph idx="1"/>
          </p:nvPr>
        </p:nvSpPr>
        <p:spPr/>
        <p:txBody>
          <a:bodyPr/>
          <a:lstStyle/>
          <a:p>
            <a:r>
              <a:rPr lang="en-GB" dirty="0"/>
              <a:t>It’s a big problem!</a:t>
            </a:r>
          </a:p>
          <a:p>
            <a:r>
              <a:rPr lang="en-GB" dirty="0"/>
              <a:t>59% of patients undergoing angiography for “angina” have normal coronaries (2010)- before the era of CTCA Increased risk of major adverse cardiovascular events (MACE)</a:t>
            </a:r>
          </a:p>
          <a:p>
            <a:r>
              <a:rPr lang="en-GB" dirty="0"/>
              <a:t>3-4X increase risk of hospital admission</a:t>
            </a:r>
          </a:p>
          <a:p>
            <a:r>
              <a:rPr lang="en-GB" dirty="0"/>
              <a:t>High healthcare burden</a:t>
            </a:r>
          </a:p>
          <a:p>
            <a:r>
              <a:rPr lang="en-GB" dirty="0"/>
              <a:t>Functional limitations on the patient/ reduced QOL</a:t>
            </a:r>
          </a:p>
          <a:p>
            <a:endParaRPr lang="en-GB" dirty="0"/>
          </a:p>
        </p:txBody>
      </p:sp>
    </p:spTree>
    <p:extLst>
      <p:ext uri="{BB962C8B-B14F-4D97-AF65-F5344CB8AC3E}">
        <p14:creationId xmlns:p14="http://schemas.microsoft.com/office/powerpoint/2010/main" val="99748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35CA-46AA-9C39-9CF3-AAD24439AC01}"/>
              </a:ext>
            </a:extLst>
          </p:cNvPr>
          <p:cNvSpPr>
            <a:spLocks noGrp="1"/>
          </p:cNvSpPr>
          <p:nvPr>
            <p:ph type="title"/>
          </p:nvPr>
        </p:nvSpPr>
        <p:spPr/>
        <p:txBody>
          <a:bodyPr/>
          <a:lstStyle/>
          <a:p>
            <a:r>
              <a:rPr lang="en-GB" dirty="0" err="1"/>
              <a:t>Printzmetal</a:t>
            </a:r>
            <a:r>
              <a:rPr lang="en-GB" dirty="0"/>
              <a:t> Angina( Variant Angina/ Vasospastic Angina)</a:t>
            </a:r>
          </a:p>
        </p:txBody>
      </p:sp>
      <p:sp>
        <p:nvSpPr>
          <p:cNvPr id="3" name="Content Placeholder 2">
            <a:extLst>
              <a:ext uri="{FF2B5EF4-FFF2-40B4-BE49-F238E27FC236}">
                <a16:creationId xmlns:a16="http://schemas.microsoft.com/office/drawing/2014/main" id="{B4863C64-DD3F-0B92-A54C-92C8DE9A1773}"/>
              </a:ext>
            </a:extLst>
          </p:cNvPr>
          <p:cNvSpPr>
            <a:spLocks noGrp="1"/>
          </p:cNvSpPr>
          <p:nvPr>
            <p:ph idx="1"/>
          </p:nvPr>
        </p:nvSpPr>
        <p:spPr/>
        <p:txBody>
          <a:bodyPr>
            <a:normAutofit fontScale="92500" lnSpcReduction="10000"/>
          </a:bodyPr>
          <a:lstStyle/>
          <a:p>
            <a:r>
              <a:rPr lang="en-GB" dirty="0"/>
              <a:t>Typically younger than patients with classic angina</a:t>
            </a:r>
          </a:p>
          <a:p>
            <a:r>
              <a:rPr lang="en-GB" dirty="0"/>
              <a:t>Typically smokers</a:t>
            </a:r>
          </a:p>
          <a:p>
            <a:r>
              <a:rPr lang="en-GB" dirty="0"/>
              <a:t>Usually unexplained chest pain at rest, not related to exertion, occurs in clusters</a:t>
            </a:r>
          </a:p>
          <a:p>
            <a:r>
              <a:rPr lang="en-GB" dirty="0"/>
              <a:t>Often at early in morning or at night</a:t>
            </a:r>
          </a:p>
          <a:p>
            <a:r>
              <a:rPr lang="en-GB" dirty="0"/>
              <a:t>Usually only mild coronary artery disease on CTCA or invasive angiography, unremarkable treadmill test</a:t>
            </a:r>
          </a:p>
          <a:p>
            <a:r>
              <a:rPr lang="en-GB" dirty="0"/>
              <a:t>Usually favourable prognosis</a:t>
            </a:r>
          </a:p>
          <a:p>
            <a:r>
              <a:rPr lang="en-GB" dirty="0"/>
              <a:t>A small proportion may develop severe vasospasm that lead to MI/ ventricular arrhythmias/ cardiac arrest- but ECG changes can return to baseline within minutes</a:t>
            </a:r>
          </a:p>
        </p:txBody>
      </p:sp>
    </p:spTree>
    <p:extLst>
      <p:ext uri="{BB962C8B-B14F-4D97-AF65-F5344CB8AC3E}">
        <p14:creationId xmlns:p14="http://schemas.microsoft.com/office/powerpoint/2010/main" val="35494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74BD-55D0-31C8-F251-E0C0ED418B30}"/>
              </a:ext>
            </a:extLst>
          </p:cNvPr>
          <p:cNvSpPr>
            <a:spLocks noGrp="1"/>
          </p:cNvSpPr>
          <p:nvPr>
            <p:ph type="title"/>
          </p:nvPr>
        </p:nvSpPr>
        <p:spPr/>
        <p:txBody>
          <a:bodyPr/>
          <a:lstStyle/>
          <a:p>
            <a:endParaRPr lang="en-GB"/>
          </a:p>
        </p:txBody>
      </p:sp>
      <p:pic>
        <p:nvPicPr>
          <p:cNvPr id="1026" name="Picture 2" descr="Coronary angiography of: Upper left: left coronary artery spasm; Lower... |  Download Scientific Diagram">
            <a:extLst>
              <a:ext uri="{FF2B5EF4-FFF2-40B4-BE49-F238E27FC236}">
                <a16:creationId xmlns:a16="http://schemas.microsoft.com/office/drawing/2014/main" id="{B9200C0D-F09C-C1DC-C5A6-3E163B3A83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8224" y="446049"/>
            <a:ext cx="7453405" cy="640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52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04D4-206F-C3C9-0F30-261A43F15EE5}"/>
              </a:ext>
            </a:extLst>
          </p:cNvPr>
          <p:cNvSpPr>
            <a:spLocks noGrp="1"/>
          </p:cNvSpPr>
          <p:nvPr>
            <p:ph type="title"/>
          </p:nvPr>
        </p:nvSpPr>
        <p:spPr/>
        <p:txBody>
          <a:bodyPr/>
          <a:lstStyle/>
          <a:p>
            <a:r>
              <a:rPr lang="en-GB" dirty="0"/>
              <a:t>An extreme case of coronary vasospasm</a:t>
            </a:r>
          </a:p>
        </p:txBody>
      </p:sp>
      <p:pic>
        <p:nvPicPr>
          <p:cNvPr id="11266" name="Picture 2" descr="undefined">
            <a:extLst>
              <a:ext uri="{FF2B5EF4-FFF2-40B4-BE49-F238E27FC236}">
                <a16:creationId xmlns:a16="http://schemas.microsoft.com/office/drawing/2014/main" id="{22A652C0-0616-F4D3-B22D-C4C3D3BF3C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6620" y="1825625"/>
            <a:ext cx="81587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5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97A6-6218-6D05-9224-AD1A2128F6BA}"/>
              </a:ext>
            </a:extLst>
          </p:cNvPr>
          <p:cNvSpPr>
            <a:spLocks noGrp="1"/>
          </p:cNvSpPr>
          <p:nvPr>
            <p:ph type="title"/>
          </p:nvPr>
        </p:nvSpPr>
        <p:spPr/>
        <p:txBody>
          <a:bodyPr/>
          <a:lstStyle/>
          <a:p>
            <a:r>
              <a:rPr lang="en-GB" dirty="0" err="1"/>
              <a:t>Printzmetal</a:t>
            </a:r>
            <a:r>
              <a:rPr lang="en-GB" dirty="0"/>
              <a:t> Angina: </a:t>
            </a:r>
            <a:br>
              <a:rPr lang="en-GB" dirty="0"/>
            </a:br>
            <a:r>
              <a:rPr lang="en-GB" dirty="0"/>
              <a:t>Typical triggers and causes	</a:t>
            </a:r>
          </a:p>
        </p:txBody>
      </p:sp>
      <p:sp>
        <p:nvSpPr>
          <p:cNvPr id="3" name="Content Placeholder 2">
            <a:extLst>
              <a:ext uri="{FF2B5EF4-FFF2-40B4-BE49-F238E27FC236}">
                <a16:creationId xmlns:a16="http://schemas.microsoft.com/office/drawing/2014/main" id="{B5309C37-F05A-2913-4553-1D91406DDC09}"/>
              </a:ext>
            </a:extLst>
          </p:cNvPr>
          <p:cNvSpPr>
            <a:spLocks noGrp="1"/>
          </p:cNvSpPr>
          <p:nvPr>
            <p:ph idx="1"/>
          </p:nvPr>
        </p:nvSpPr>
        <p:spPr/>
        <p:txBody>
          <a:bodyPr>
            <a:normAutofit/>
          </a:bodyPr>
          <a:lstStyle/>
          <a:p>
            <a:r>
              <a:rPr lang="en-GB" dirty="0"/>
              <a:t>“recreational” drugs- cocaine, ecstasy</a:t>
            </a:r>
          </a:p>
          <a:p>
            <a:r>
              <a:rPr lang="en-GB" dirty="0"/>
              <a:t>Beta-blockers- vasospasm in pts with vasospastic angina, but beneficial in microvascular disease</a:t>
            </a:r>
          </a:p>
          <a:p>
            <a:r>
              <a:rPr lang="en-GB" dirty="0"/>
              <a:t>Serotonin uptake inhibitors- vasospasm</a:t>
            </a:r>
          </a:p>
          <a:p>
            <a:r>
              <a:rPr lang="en-GB" dirty="0"/>
              <a:t>Ergonovine (uterine contraction)</a:t>
            </a:r>
          </a:p>
          <a:p>
            <a:r>
              <a:rPr lang="en-GB" dirty="0"/>
              <a:t>Chemotherapy agents- 5FU, capecitabine</a:t>
            </a:r>
          </a:p>
          <a:p>
            <a:r>
              <a:rPr lang="en-GB" dirty="0"/>
              <a:t>Energy drinks</a:t>
            </a:r>
          </a:p>
          <a:p>
            <a:r>
              <a:rPr lang="en-GB" dirty="0"/>
              <a:t>Mental stress</a:t>
            </a:r>
          </a:p>
          <a:p>
            <a:endParaRPr lang="en-GB" dirty="0"/>
          </a:p>
          <a:p>
            <a:endParaRPr lang="en-GB" dirty="0"/>
          </a:p>
        </p:txBody>
      </p:sp>
    </p:spTree>
    <p:extLst>
      <p:ext uri="{BB962C8B-B14F-4D97-AF65-F5344CB8AC3E}">
        <p14:creationId xmlns:p14="http://schemas.microsoft.com/office/powerpoint/2010/main" val="426787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D04A-4A86-5242-7267-85B8A8AD4E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C47D92-8BD3-BC48-0A32-2AAA213CF2EB}"/>
              </a:ext>
            </a:extLst>
          </p:cNvPr>
          <p:cNvSpPr>
            <a:spLocks noGrp="1"/>
          </p:cNvSpPr>
          <p:nvPr>
            <p:ph idx="1"/>
          </p:nvPr>
        </p:nvSpPr>
        <p:spPr/>
        <p:txBody>
          <a:bodyPr/>
          <a:lstStyle/>
          <a:p>
            <a:r>
              <a:rPr lang="en-GB" dirty="0"/>
              <a:t>Consultant Cardiologist since 2010 at GHNHSFT</a:t>
            </a:r>
          </a:p>
          <a:p>
            <a:r>
              <a:rPr lang="en-GB" dirty="0"/>
              <a:t>Coronary intervention (1:6 PPCI rota)</a:t>
            </a:r>
          </a:p>
          <a:p>
            <a:r>
              <a:rPr lang="en-GB" dirty="0"/>
              <a:t>1994- Trinity College Cambridge</a:t>
            </a:r>
          </a:p>
          <a:p>
            <a:r>
              <a:rPr lang="en-GB" dirty="0"/>
              <a:t>1997- Barts and the London</a:t>
            </a:r>
          </a:p>
          <a:p>
            <a:endParaRPr lang="en-GB" dirty="0"/>
          </a:p>
          <a:p>
            <a:pPr marL="0" indent="0">
              <a:buNone/>
            </a:pPr>
            <a:r>
              <a:rPr lang="en-GB" dirty="0"/>
              <a:t>Cardiology: London Chest/Barts, St Thomas’s (PhD)</a:t>
            </a:r>
          </a:p>
          <a:p>
            <a:pPr marL="0" indent="0">
              <a:buNone/>
            </a:pPr>
            <a:r>
              <a:rPr lang="en-GB" dirty="0"/>
              <a:t>Cleveland Clinic London</a:t>
            </a:r>
          </a:p>
        </p:txBody>
      </p:sp>
    </p:spTree>
    <p:extLst>
      <p:ext uri="{BB962C8B-B14F-4D97-AF65-F5344CB8AC3E}">
        <p14:creationId xmlns:p14="http://schemas.microsoft.com/office/powerpoint/2010/main" val="362718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A79A-1CAB-9D2C-C234-4C57A7367A0F}"/>
              </a:ext>
            </a:extLst>
          </p:cNvPr>
          <p:cNvSpPr>
            <a:spLocks noGrp="1"/>
          </p:cNvSpPr>
          <p:nvPr>
            <p:ph type="title"/>
          </p:nvPr>
        </p:nvSpPr>
        <p:spPr/>
        <p:txBody>
          <a:bodyPr/>
          <a:lstStyle/>
          <a:p>
            <a:r>
              <a:rPr lang="en-GB" dirty="0" err="1"/>
              <a:t>Printzmetal</a:t>
            </a:r>
            <a:r>
              <a:rPr lang="en-GB" dirty="0"/>
              <a:t> Angina: Typical treatments</a:t>
            </a:r>
          </a:p>
        </p:txBody>
      </p:sp>
      <p:sp>
        <p:nvSpPr>
          <p:cNvPr id="3" name="Content Placeholder 2">
            <a:extLst>
              <a:ext uri="{FF2B5EF4-FFF2-40B4-BE49-F238E27FC236}">
                <a16:creationId xmlns:a16="http://schemas.microsoft.com/office/drawing/2014/main" id="{40E52EFD-7AD0-7D38-194C-286248C7D35E}"/>
              </a:ext>
            </a:extLst>
          </p:cNvPr>
          <p:cNvSpPr>
            <a:spLocks noGrp="1"/>
          </p:cNvSpPr>
          <p:nvPr>
            <p:ph idx="1"/>
          </p:nvPr>
        </p:nvSpPr>
        <p:spPr/>
        <p:txBody>
          <a:bodyPr/>
          <a:lstStyle/>
          <a:p>
            <a:r>
              <a:rPr lang="en-GB" dirty="0"/>
              <a:t>Nitrates- GTN spray for acute attacks</a:t>
            </a:r>
          </a:p>
          <a:p>
            <a:r>
              <a:rPr lang="en-GB" dirty="0"/>
              <a:t>CCB’s (amlodipine, nifedipine, diltiazem)</a:t>
            </a:r>
          </a:p>
          <a:p>
            <a:r>
              <a:rPr lang="en-GB" dirty="0"/>
              <a:t>Nicorandil</a:t>
            </a:r>
          </a:p>
          <a:p>
            <a:r>
              <a:rPr lang="en-GB" dirty="0"/>
              <a:t>aerobic exercise training</a:t>
            </a:r>
          </a:p>
          <a:p>
            <a:r>
              <a:rPr lang="en-GB" dirty="0"/>
              <a:t>- stents don’t help!</a:t>
            </a:r>
          </a:p>
          <a:p>
            <a:endParaRPr lang="en-GB" dirty="0"/>
          </a:p>
          <a:p>
            <a:pPr lvl="1"/>
            <a:endParaRPr lang="en-GB" dirty="0"/>
          </a:p>
        </p:txBody>
      </p:sp>
    </p:spTree>
    <p:extLst>
      <p:ext uri="{BB962C8B-B14F-4D97-AF65-F5344CB8AC3E}">
        <p14:creationId xmlns:p14="http://schemas.microsoft.com/office/powerpoint/2010/main" val="2042226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FA5A-46EA-2D74-B5F2-455107D29685}"/>
              </a:ext>
            </a:extLst>
          </p:cNvPr>
          <p:cNvSpPr>
            <a:spLocks noGrp="1"/>
          </p:cNvSpPr>
          <p:nvPr>
            <p:ph type="title"/>
          </p:nvPr>
        </p:nvSpPr>
        <p:spPr/>
        <p:txBody>
          <a:bodyPr/>
          <a:lstStyle/>
          <a:p>
            <a:r>
              <a:rPr lang="en-GB" dirty="0"/>
              <a:t>Microvascular angina</a:t>
            </a:r>
          </a:p>
        </p:txBody>
      </p:sp>
      <p:sp>
        <p:nvSpPr>
          <p:cNvPr id="3" name="Content Placeholder 2">
            <a:extLst>
              <a:ext uri="{FF2B5EF4-FFF2-40B4-BE49-F238E27FC236}">
                <a16:creationId xmlns:a16="http://schemas.microsoft.com/office/drawing/2014/main" id="{1A8EE030-1B41-0152-8BC3-F8EB78B6E20E}"/>
              </a:ext>
            </a:extLst>
          </p:cNvPr>
          <p:cNvSpPr>
            <a:spLocks noGrp="1"/>
          </p:cNvSpPr>
          <p:nvPr>
            <p:ph idx="1"/>
          </p:nvPr>
        </p:nvSpPr>
        <p:spPr/>
        <p:txBody>
          <a:bodyPr>
            <a:normAutofit fontScale="92500" lnSpcReduction="10000"/>
          </a:bodyPr>
          <a:lstStyle/>
          <a:p>
            <a:r>
              <a:rPr lang="en-GB" dirty="0"/>
              <a:t>MVA Commoner in females (9:1), obese, hypertensive, diabetes, high lipids</a:t>
            </a:r>
          </a:p>
          <a:p>
            <a:r>
              <a:rPr lang="en-GB" dirty="0"/>
              <a:t>Can occur at rest or exercise</a:t>
            </a:r>
          </a:p>
          <a:p>
            <a:r>
              <a:rPr lang="en-GB" dirty="0"/>
              <a:t>Typified by high resistance in microvasculature</a:t>
            </a:r>
          </a:p>
          <a:p>
            <a:r>
              <a:rPr lang="en-GB" dirty="0"/>
              <a:t>Treatments: heart rate reducing drugs, nitrates (variable), exercise training, cardiac rehab, relaxation therapy, plus</a:t>
            </a:r>
          </a:p>
          <a:p>
            <a:pPr lvl="1"/>
            <a:r>
              <a:rPr lang="en-GB" dirty="0"/>
              <a:t>Nicorandil</a:t>
            </a:r>
          </a:p>
          <a:p>
            <a:pPr lvl="1"/>
            <a:r>
              <a:rPr lang="en-GB" dirty="0"/>
              <a:t>Ranolazine</a:t>
            </a:r>
          </a:p>
          <a:p>
            <a:pPr lvl="1"/>
            <a:r>
              <a:rPr lang="en-GB" dirty="0"/>
              <a:t>Ivabradine</a:t>
            </a:r>
          </a:p>
          <a:p>
            <a:pPr lvl="1"/>
            <a:r>
              <a:rPr lang="en-GB" dirty="0"/>
              <a:t>ACE-inhibitors</a:t>
            </a:r>
          </a:p>
          <a:p>
            <a:pPr lvl="1"/>
            <a:r>
              <a:rPr lang="en-GB" dirty="0"/>
              <a:t>Statins</a:t>
            </a:r>
          </a:p>
          <a:p>
            <a:pPr lvl="1"/>
            <a:r>
              <a:rPr lang="en-GB" dirty="0"/>
              <a:t>Trimetazidine</a:t>
            </a:r>
          </a:p>
          <a:p>
            <a:endParaRPr lang="en-GB" dirty="0"/>
          </a:p>
          <a:p>
            <a:endParaRPr lang="en-GB" dirty="0"/>
          </a:p>
        </p:txBody>
      </p:sp>
    </p:spTree>
    <p:extLst>
      <p:ext uri="{BB962C8B-B14F-4D97-AF65-F5344CB8AC3E}">
        <p14:creationId xmlns:p14="http://schemas.microsoft.com/office/powerpoint/2010/main" val="413576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8C34-FB0F-4AAF-38A2-E5DA5FC09A4D}"/>
              </a:ext>
            </a:extLst>
          </p:cNvPr>
          <p:cNvSpPr>
            <a:spLocks noGrp="1"/>
          </p:cNvSpPr>
          <p:nvPr>
            <p:ph type="title"/>
          </p:nvPr>
        </p:nvSpPr>
        <p:spPr/>
        <p:txBody>
          <a:bodyPr/>
          <a:lstStyle/>
          <a:p>
            <a:endParaRPr lang="en-GB"/>
          </a:p>
        </p:txBody>
      </p:sp>
      <p:pic>
        <p:nvPicPr>
          <p:cNvPr id="2050" name="Picture 2">
            <a:extLst>
              <a:ext uri="{FF2B5EF4-FFF2-40B4-BE49-F238E27FC236}">
                <a16:creationId xmlns:a16="http://schemas.microsoft.com/office/drawing/2014/main" id="{E9362390-D636-69A2-AFED-CC4815DA82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893182"/>
            <a:ext cx="10515600" cy="22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61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DEA5FC-6934-C2FE-3387-4FE21447DD21}"/>
              </a:ext>
            </a:extLst>
          </p:cNvPr>
          <p:cNvSpPr txBox="1"/>
          <p:nvPr/>
        </p:nvSpPr>
        <p:spPr>
          <a:xfrm>
            <a:off x="390536" y="517861"/>
            <a:ext cx="10963264" cy="461665"/>
          </a:xfrm>
          <a:prstGeom prst="rect">
            <a:avLst/>
          </a:prstGeom>
          <a:solidFill>
            <a:schemeClr val="bg1"/>
          </a:solidFill>
        </p:spPr>
        <p:txBody>
          <a:bodyPr wrap="square" rtlCol="0">
            <a:spAutoFit/>
          </a:bodyPr>
          <a:lstStyle/>
          <a:p>
            <a:r>
              <a:rPr lang="en-GB" sz="2400" dirty="0" err="1"/>
              <a:t>Covadis</a:t>
            </a:r>
            <a:r>
              <a:rPr lang="en-GB" sz="2400" dirty="0"/>
              <a:t> Criteria to diagnose patients with Vasospastic Angina</a:t>
            </a:r>
          </a:p>
        </p:txBody>
      </p:sp>
      <p:sp>
        <p:nvSpPr>
          <p:cNvPr id="5" name="Rectangle: Rounded Corners 4">
            <a:extLst>
              <a:ext uri="{FF2B5EF4-FFF2-40B4-BE49-F238E27FC236}">
                <a16:creationId xmlns:a16="http://schemas.microsoft.com/office/drawing/2014/main" id="{8E3D1779-409F-C725-3274-7DB854C1BA79}"/>
              </a:ext>
            </a:extLst>
          </p:cNvPr>
          <p:cNvSpPr/>
          <p:nvPr/>
        </p:nvSpPr>
        <p:spPr>
          <a:xfrm>
            <a:off x="858644" y="1851102"/>
            <a:ext cx="3055434" cy="468352"/>
          </a:xfrm>
          <a:prstGeom prst="roundRect">
            <a:avLst/>
          </a:prstGeom>
          <a:solidFill>
            <a:srgbClr val="3A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470DBEFE-A2F1-B0F0-6ADD-9E5506C5D8EC}"/>
              </a:ext>
            </a:extLst>
          </p:cNvPr>
          <p:cNvSpPr/>
          <p:nvPr/>
        </p:nvSpPr>
        <p:spPr>
          <a:xfrm>
            <a:off x="4434469" y="1839951"/>
            <a:ext cx="3055434" cy="468352"/>
          </a:xfrm>
          <a:prstGeom prst="roundRect">
            <a:avLst/>
          </a:prstGeom>
          <a:solidFill>
            <a:srgbClr val="3A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28E7F05-F2F9-A631-58C6-881B95FDE412}"/>
              </a:ext>
            </a:extLst>
          </p:cNvPr>
          <p:cNvSpPr/>
          <p:nvPr/>
        </p:nvSpPr>
        <p:spPr>
          <a:xfrm>
            <a:off x="8298366" y="1836234"/>
            <a:ext cx="3055434" cy="468352"/>
          </a:xfrm>
          <a:prstGeom prst="roundRect">
            <a:avLst/>
          </a:prstGeom>
          <a:solidFill>
            <a:srgbClr val="3A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B80A108-57A3-F1C6-2BF1-C6546651F009}"/>
              </a:ext>
            </a:extLst>
          </p:cNvPr>
          <p:cNvSpPr txBox="1"/>
          <p:nvPr/>
        </p:nvSpPr>
        <p:spPr>
          <a:xfrm>
            <a:off x="819616" y="1935254"/>
            <a:ext cx="3055434" cy="369332"/>
          </a:xfrm>
          <a:prstGeom prst="rect">
            <a:avLst/>
          </a:prstGeom>
          <a:noFill/>
        </p:spPr>
        <p:txBody>
          <a:bodyPr wrap="square" rtlCol="0">
            <a:spAutoFit/>
          </a:bodyPr>
          <a:lstStyle/>
          <a:p>
            <a:r>
              <a:rPr lang="en-GB" dirty="0">
                <a:solidFill>
                  <a:schemeClr val="bg1"/>
                </a:solidFill>
              </a:rPr>
              <a:t>1) Nitrate responsive angina</a:t>
            </a:r>
          </a:p>
        </p:txBody>
      </p:sp>
      <p:sp>
        <p:nvSpPr>
          <p:cNvPr id="10" name="TextBox 9">
            <a:extLst>
              <a:ext uri="{FF2B5EF4-FFF2-40B4-BE49-F238E27FC236}">
                <a16:creationId xmlns:a16="http://schemas.microsoft.com/office/drawing/2014/main" id="{E6391520-A02D-C875-CBCA-AF349BF0C132}"/>
              </a:ext>
            </a:extLst>
          </p:cNvPr>
          <p:cNvSpPr txBox="1"/>
          <p:nvPr/>
        </p:nvSpPr>
        <p:spPr>
          <a:xfrm>
            <a:off x="4722541" y="1902988"/>
            <a:ext cx="2587083" cy="369332"/>
          </a:xfrm>
          <a:prstGeom prst="rect">
            <a:avLst/>
          </a:prstGeom>
          <a:noFill/>
        </p:spPr>
        <p:txBody>
          <a:bodyPr wrap="square" rtlCol="0">
            <a:spAutoFit/>
          </a:bodyPr>
          <a:lstStyle/>
          <a:p>
            <a:r>
              <a:rPr lang="en-GB" dirty="0">
                <a:solidFill>
                  <a:schemeClr val="bg1"/>
                </a:solidFill>
              </a:rPr>
              <a:t>2) Transient ECG changes</a:t>
            </a:r>
          </a:p>
        </p:txBody>
      </p:sp>
      <p:sp>
        <p:nvSpPr>
          <p:cNvPr id="11" name="TextBox 10">
            <a:extLst>
              <a:ext uri="{FF2B5EF4-FFF2-40B4-BE49-F238E27FC236}">
                <a16:creationId xmlns:a16="http://schemas.microsoft.com/office/drawing/2014/main" id="{E004DB28-9A70-257F-4B47-7884B2AF0C98}"/>
              </a:ext>
            </a:extLst>
          </p:cNvPr>
          <p:cNvSpPr txBox="1"/>
          <p:nvPr/>
        </p:nvSpPr>
        <p:spPr>
          <a:xfrm>
            <a:off x="8532541" y="1900612"/>
            <a:ext cx="2587083" cy="369332"/>
          </a:xfrm>
          <a:prstGeom prst="rect">
            <a:avLst/>
          </a:prstGeom>
          <a:noFill/>
        </p:spPr>
        <p:txBody>
          <a:bodyPr wrap="square" rtlCol="0">
            <a:spAutoFit/>
          </a:bodyPr>
          <a:lstStyle/>
          <a:p>
            <a:r>
              <a:rPr lang="en-GB" dirty="0">
                <a:solidFill>
                  <a:schemeClr val="bg1"/>
                </a:solidFill>
              </a:rPr>
              <a:t>3) Coronary artery spasm</a:t>
            </a:r>
          </a:p>
        </p:txBody>
      </p:sp>
      <p:sp>
        <p:nvSpPr>
          <p:cNvPr id="12" name="TextBox 11">
            <a:extLst>
              <a:ext uri="{FF2B5EF4-FFF2-40B4-BE49-F238E27FC236}">
                <a16:creationId xmlns:a16="http://schemas.microsoft.com/office/drawing/2014/main" id="{54F3F8C8-92E4-3545-0037-D39D73D878CC}"/>
              </a:ext>
            </a:extLst>
          </p:cNvPr>
          <p:cNvSpPr txBox="1"/>
          <p:nvPr/>
        </p:nvSpPr>
        <p:spPr>
          <a:xfrm>
            <a:off x="858644" y="3100039"/>
            <a:ext cx="3055434" cy="2554545"/>
          </a:xfrm>
          <a:prstGeom prst="rect">
            <a:avLst/>
          </a:prstGeom>
          <a:noFill/>
        </p:spPr>
        <p:txBody>
          <a:bodyPr wrap="square" rtlCol="0">
            <a:spAutoFit/>
          </a:bodyPr>
          <a:lstStyle/>
          <a:p>
            <a:r>
              <a:rPr lang="en-GB" sz="1600" b="0" i="0" dirty="0">
                <a:solidFill>
                  <a:srgbClr val="1E1E1E"/>
                </a:solidFill>
                <a:effectLst/>
                <a:latin typeface="Source Sans Pro" panose="020B0503030403020204" pitchFamily="34" charset="0"/>
              </a:rPr>
              <a:t>(a) Rest angina—especially between night and early morning</a:t>
            </a:r>
            <a:br>
              <a:rPr lang="en-GB" sz="1600" dirty="0"/>
            </a:br>
            <a:r>
              <a:rPr lang="en-GB" sz="1600" b="0" i="0" dirty="0">
                <a:solidFill>
                  <a:srgbClr val="1E1E1E"/>
                </a:solidFill>
                <a:effectLst/>
                <a:latin typeface="Source Sans Pro" panose="020B0503030403020204" pitchFamily="34" charset="0"/>
              </a:rPr>
              <a:t>(b) Marked diurnal variation in exercise tolerance—reduced in morning</a:t>
            </a:r>
            <a:br>
              <a:rPr lang="en-GB" sz="1600" dirty="0"/>
            </a:br>
            <a:r>
              <a:rPr lang="en-GB" sz="1600" b="0" i="0" dirty="0">
                <a:solidFill>
                  <a:srgbClr val="1E1E1E"/>
                </a:solidFill>
                <a:effectLst/>
                <a:latin typeface="Source Sans Pro" panose="020B0503030403020204" pitchFamily="34" charset="0"/>
              </a:rPr>
              <a:t>(c) Hyperventilation can precipitate an episode</a:t>
            </a:r>
            <a:br>
              <a:rPr lang="en-GB" sz="1600" dirty="0"/>
            </a:br>
            <a:r>
              <a:rPr lang="en-GB" sz="1600" b="0" i="0" dirty="0">
                <a:solidFill>
                  <a:srgbClr val="1E1E1E"/>
                </a:solidFill>
                <a:effectLst/>
                <a:latin typeface="Source Sans Pro" panose="020B0503030403020204" pitchFamily="34" charset="0"/>
              </a:rPr>
              <a:t>(d) Calcium channel blockers (but not β-blockers) suppress episodes</a:t>
            </a:r>
            <a:endParaRPr lang="en-GB" sz="1600" dirty="0"/>
          </a:p>
        </p:txBody>
      </p:sp>
      <p:sp>
        <p:nvSpPr>
          <p:cNvPr id="13" name="TextBox 12">
            <a:extLst>
              <a:ext uri="{FF2B5EF4-FFF2-40B4-BE49-F238E27FC236}">
                <a16:creationId xmlns:a16="http://schemas.microsoft.com/office/drawing/2014/main" id="{F8C01ED5-BE4A-61C4-116F-CAEB2BDDA814}"/>
              </a:ext>
            </a:extLst>
          </p:cNvPr>
          <p:cNvSpPr txBox="1"/>
          <p:nvPr/>
        </p:nvSpPr>
        <p:spPr>
          <a:xfrm>
            <a:off x="4394509" y="3100039"/>
            <a:ext cx="3402982" cy="830997"/>
          </a:xfrm>
          <a:prstGeom prst="rect">
            <a:avLst/>
          </a:prstGeom>
          <a:noFill/>
        </p:spPr>
        <p:txBody>
          <a:bodyPr wrap="square" rtlCol="0">
            <a:spAutoFit/>
          </a:bodyPr>
          <a:lstStyle/>
          <a:p>
            <a:r>
              <a:rPr lang="en-GB" sz="1600" b="0" i="0" dirty="0">
                <a:solidFill>
                  <a:srgbClr val="1E1E1E"/>
                </a:solidFill>
                <a:effectLst/>
                <a:latin typeface="Source Sans Pro" panose="020B0503030403020204" pitchFamily="34" charset="0"/>
              </a:rPr>
              <a:t>(a) ST segment elevation ≥ 0.1 mV</a:t>
            </a:r>
            <a:br>
              <a:rPr lang="en-GB" sz="1600" dirty="0"/>
            </a:br>
            <a:r>
              <a:rPr lang="en-GB" sz="1600" b="0" i="0" dirty="0">
                <a:solidFill>
                  <a:srgbClr val="1E1E1E"/>
                </a:solidFill>
                <a:effectLst/>
                <a:latin typeface="Source Sans Pro" panose="020B0503030403020204" pitchFamily="34" charset="0"/>
              </a:rPr>
              <a:t>(b) ST segment depression ≥ 0.1 mV</a:t>
            </a:r>
            <a:br>
              <a:rPr lang="en-GB" sz="1600" dirty="0"/>
            </a:br>
            <a:r>
              <a:rPr lang="en-GB" sz="1600" b="0" i="0" dirty="0">
                <a:solidFill>
                  <a:srgbClr val="1E1E1E"/>
                </a:solidFill>
                <a:effectLst/>
                <a:latin typeface="Source Sans Pro" panose="020B0503030403020204" pitchFamily="34" charset="0"/>
              </a:rPr>
              <a:t>(c) New negative U waves</a:t>
            </a:r>
            <a:endParaRPr lang="en-GB" sz="1600" dirty="0"/>
          </a:p>
        </p:txBody>
      </p:sp>
      <p:sp>
        <p:nvSpPr>
          <p:cNvPr id="14" name="TextBox 13">
            <a:extLst>
              <a:ext uri="{FF2B5EF4-FFF2-40B4-BE49-F238E27FC236}">
                <a16:creationId xmlns:a16="http://schemas.microsoft.com/office/drawing/2014/main" id="{CFA95B7D-A1BD-441B-49DF-86D6F9C512C9}"/>
              </a:ext>
            </a:extLst>
          </p:cNvPr>
          <p:cNvSpPr txBox="1"/>
          <p:nvPr/>
        </p:nvSpPr>
        <p:spPr>
          <a:xfrm>
            <a:off x="8398727" y="3161293"/>
            <a:ext cx="3187390" cy="2062103"/>
          </a:xfrm>
          <a:prstGeom prst="rect">
            <a:avLst/>
          </a:prstGeom>
          <a:noFill/>
        </p:spPr>
        <p:txBody>
          <a:bodyPr wrap="square" rtlCol="0">
            <a:spAutoFit/>
          </a:bodyPr>
          <a:lstStyle/>
          <a:p>
            <a:r>
              <a:rPr lang="en-GB" sz="1600" b="0" i="0" dirty="0">
                <a:solidFill>
                  <a:srgbClr val="1E1E1E"/>
                </a:solidFill>
                <a:effectLst/>
                <a:latin typeface="Source Sans Pro" panose="020B0503030403020204" pitchFamily="34" charset="0"/>
              </a:rPr>
              <a:t>transient total or subtotal coronary artery occlusion (&gt;90% constriction) with angina and ischaemic ECG changes either spontaneously or in response to a provocative stimulus (typically acetylcholine ergot, or hyperventilation)</a:t>
            </a:r>
            <a:endParaRPr lang="en-GB" sz="1600" dirty="0"/>
          </a:p>
        </p:txBody>
      </p:sp>
      <p:cxnSp>
        <p:nvCxnSpPr>
          <p:cNvPr id="16" name="Straight Arrow Connector 15">
            <a:extLst>
              <a:ext uri="{FF2B5EF4-FFF2-40B4-BE49-F238E27FC236}">
                <a16:creationId xmlns:a16="http://schemas.microsoft.com/office/drawing/2014/main" id="{0C39FC0D-B55A-5692-95B2-9D557EBAB6A2}"/>
              </a:ext>
            </a:extLst>
          </p:cNvPr>
          <p:cNvCxnSpPr/>
          <p:nvPr/>
        </p:nvCxnSpPr>
        <p:spPr>
          <a:xfrm>
            <a:off x="2442117" y="2319454"/>
            <a:ext cx="0" cy="68022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46B1030-A594-0B4E-2313-CB06E42833B9}"/>
              </a:ext>
            </a:extLst>
          </p:cNvPr>
          <p:cNvCxnSpPr/>
          <p:nvPr/>
        </p:nvCxnSpPr>
        <p:spPr>
          <a:xfrm>
            <a:off x="5951034" y="2304586"/>
            <a:ext cx="0" cy="68022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0AB91FE-70CB-1A32-680F-E25ED659DB1A}"/>
              </a:ext>
            </a:extLst>
          </p:cNvPr>
          <p:cNvCxnSpPr/>
          <p:nvPr/>
        </p:nvCxnSpPr>
        <p:spPr>
          <a:xfrm>
            <a:off x="9853961" y="2304586"/>
            <a:ext cx="0" cy="68022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15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4DE1-3884-4F6F-55A4-38130160D148}"/>
              </a:ext>
            </a:extLst>
          </p:cNvPr>
          <p:cNvSpPr>
            <a:spLocks noGrp="1"/>
          </p:cNvSpPr>
          <p:nvPr>
            <p:ph type="title"/>
          </p:nvPr>
        </p:nvSpPr>
        <p:spPr/>
        <p:txBody>
          <a:bodyPr/>
          <a:lstStyle/>
          <a:p>
            <a:endParaRPr lang="en-GB"/>
          </a:p>
        </p:txBody>
      </p:sp>
      <p:pic>
        <p:nvPicPr>
          <p:cNvPr id="1026" name="Picture 2" descr="Article image">
            <a:extLst>
              <a:ext uri="{FF2B5EF4-FFF2-40B4-BE49-F238E27FC236}">
                <a16:creationId xmlns:a16="http://schemas.microsoft.com/office/drawing/2014/main" id="{9A02CD89-3A60-D5B1-2A45-D90CDC2BED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536" y="542452"/>
            <a:ext cx="11801464" cy="5950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10ACB2-1F63-F9A4-66B3-3E708C22B4CD}"/>
              </a:ext>
            </a:extLst>
          </p:cNvPr>
          <p:cNvSpPr txBox="1"/>
          <p:nvPr/>
        </p:nvSpPr>
        <p:spPr>
          <a:xfrm>
            <a:off x="390536" y="517861"/>
            <a:ext cx="10963264" cy="461665"/>
          </a:xfrm>
          <a:prstGeom prst="rect">
            <a:avLst/>
          </a:prstGeom>
          <a:solidFill>
            <a:schemeClr val="bg1"/>
          </a:solidFill>
        </p:spPr>
        <p:txBody>
          <a:bodyPr wrap="square" rtlCol="0">
            <a:spAutoFit/>
          </a:bodyPr>
          <a:lstStyle/>
          <a:p>
            <a:r>
              <a:rPr lang="en-GB" sz="2400" dirty="0" err="1"/>
              <a:t>Covadis</a:t>
            </a:r>
            <a:r>
              <a:rPr lang="en-GB" sz="2400" dirty="0"/>
              <a:t> Criteria to diagnose patients with Microvascular Angina</a:t>
            </a:r>
          </a:p>
        </p:txBody>
      </p:sp>
      <p:sp>
        <p:nvSpPr>
          <p:cNvPr id="5" name="Rectangle 4">
            <a:extLst>
              <a:ext uri="{FF2B5EF4-FFF2-40B4-BE49-F238E27FC236}">
                <a16:creationId xmlns:a16="http://schemas.microsoft.com/office/drawing/2014/main" id="{DDC2B22C-BEC8-2478-5D00-08F014C6B74C}"/>
              </a:ext>
            </a:extLst>
          </p:cNvPr>
          <p:cNvSpPr/>
          <p:nvPr/>
        </p:nvSpPr>
        <p:spPr>
          <a:xfrm>
            <a:off x="4311926" y="1185069"/>
            <a:ext cx="3958683" cy="43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13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8DE3-4536-D641-DAA7-91A7060290DB}"/>
              </a:ext>
            </a:extLst>
          </p:cNvPr>
          <p:cNvSpPr>
            <a:spLocks noGrp="1"/>
          </p:cNvSpPr>
          <p:nvPr>
            <p:ph type="title"/>
          </p:nvPr>
        </p:nvSpPr>
        <p:spPr/>
        <p:txBody>
          <a:bodyPr/>
          <a:lstStyle/>
          <a:p>
            <a:r>
              <a:rPr lang="en-GB" dirty="0"/>
              <a:t>Assessing the coronary microcirculation in the </a:t>
            </a:r>
            <a:r>
              <a:rPr lang="en-GB" dirty="0" err="1"/>
              <a:t>cath</a:t>
            </a:r>
            <a:r>
              <a:rPr lang="en-GB" dirty="0"/>
              <a:t> lab</a:t>
            </a:r>
          </a:p>
        </p:txBody>
      </p:sp>
      <p:pic>
        <p:nvPicPr>
          <p:cNvPr id="7170" name="Picture 2" descr="CoroFlow Cardiovascular System IMR and CFR Physiology Measurements">
            <a:extLst>
              <a:ext uri="{FF2B5EF4-FFF2-40B4-BE49-F238E27FC236}">
                <a16:creationId xmlns:a16="http://schemas.microsoft.com/office/drawing/2014/main" id="{7B7CAF26-9FA7-9278-DF89-FFC40B5DAE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319" y="2388953"/>
            <a:ext cx="6979960" cy="40118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R and CFR Cutoffs for Coronary Microvascular Dysfunction Diagnosis">
            <a:extLst>
              <a:ext uri="{FF2B5EF4-FFF2-40B4-BE49-F238E27FC236}">
                <a16:creationId xmlns:a16="http://schemas.microsoft.com/office/drawing/2014/main" id="{107F6D87-3699-8BDC-8623-993666C7C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230601"/>
            <a:ext cx="3429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1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65A8286-EC30-AC23-C5B3-5367FFB164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3317" y="235012"/>
            <a:ext cx="7943326" cy="6622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CA731-FAFA-65C8-1C48-8F4B8C97D9F3}"/>
              </a:ext>
            </a:extLst>
          </p:cNvPr>
          <p:cNvSpPr>
            <a:spLocks noGrp="1"/>
          </p:cNvSpPr>
          <p:nvPr>
            <p:ph type="title"/>
          </p:nvPr>
        </p:nvSpPr>
        <p:spPr>
          <a:xfrm>
            <a:off x="6343126" y="5174166"/>
            <a:ext cx="4427033" cy="720531"/>
          </a:xfrm>
          <a:solidFill>
            <a:schemeClr val="bg1"/>
          </a:solidFill>
        </p:spPr>
        <p:txBody>
          <a:bodyPr>
            <a:normAutofit fontScale="90000"/>
          </a:bodyPr>
          <a:lstStyle/>
          <a:p>
            <a:r>
              <a:rPr lang="en-GB" dirty="0"/>
              <a:t>Diagnostic algorithm</a:t>
            </a:r>
          </a:p>
        </p:txBody>
      </p:sp>
    </p:spTree>
    <p:extLst>
      <p:ext uri="{BB962C8B-B14F-4D97-AF65-F5344CB8AC3E}">
        <p14:creationId xmlns:p14="http://schemas.microsoft.com/office/powerpoint/2010/main" val="1820909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CB80-14FB-C7EB-6B90-5542467ABF05}"/>
              </a:ext>
            </a:extLst>
          </p:cNvPr>
          <p:cNvSpPr>
            <a:spLocks noGrp="1"/>
          </p:cNvSpPr>
          <p:nvPr>
            <p:ph type="title"/>
          </p:nvPr>
        </p:nvSpPr>
        <p:spPr/>
        <p:txBody>
          <a:bodyPr/>
          <a:lstStyle/>
          <a:p>
            <a:r>
              <a:rPr lang="en-GB" dirty="0"/>
              <a:t>So what would I do for this patient?</a:t>
            </a:r>
          </a:p>
        </p:txBody>
      </p:sp>
      <p:sp>
        <p:nvSpPr>
          <p:cNvPr id="4" name="Content Placeholder 3">
            <a:extLst>
              <a:ext uri="{FF2B5EF4-FFF2-40B4-BE49-F238E27FC236}">
                <a16:creationId xmlns:a16="http://schemas.microsoft.com/office/drawing/2014/main" id="{6CD02619-4281-1EF6-C706-7D3409B3463A}"/>
              </a:ext>
            </a:extLst>
          </p:cNvPr>
          <p:cNvSpPr>
            <a:spLocks noGrp="1"/>
          </p:cNvSpPr>
          <p:nvPr>
            <p:ph idx="1"/>
          </p:nvPr>
        </p:nvSpPr>
        <p:spPr/>
        <p:txBody>
          <a:bodyPr>
            <a:normAutofit fontScale="92500" lnSpcReduction="20000"/>
          </a:bodyPr>
          <a:lstStyle/>
          <a:p>
            <a:pPr marL="514350" indent="-514350">
              <a:buFont typeface="+mj-lt"/>
              <a:buAutoNum type="arabicPeriod"/>
            </a:pPr>
            <a:r>
              <a:rPr lang="en-GB" dirty="0"/>
              <a:t>ensure the history is clear and accurate/ exclude non cardiac causes</a:t>
            </a:r>
          </a:p>
          <a:p>
            <a:pPr marL="514350" indent="-514350">
              <a:buFont typeface="+mj-lt"/>
              <a:buAutoNum type="arabicPeriod"/>
            </a:pPr>
            <a:r>
              <a:rPr lang="en-GB" dirty="0"/>
              <a:t>obtain an ECG at the time of pain if possible (in patients with possible vasospastic angina); also request echo if ECG abnormal</a:t>
            </a:r>
          </a:p>
          <a:p>
            <a:pPr marL="514350" indent="-514350">
              <a:buFont typeface="+mj-lt"/>
              <a:buAutoNum type="arabicPeriod"/>
            </a:pPr>
            <a:r>
              <a:rPr lang="en-GB" dirty="0"/>
              <a:t>manage risk factors (hypertension, diabetes,  weight, cigarettes)</a:t>
            </a:r>
          </a:p>
          <a:p>
            <a:pPr marL="514350" indent="-514350">
              <a:buFont typeface="+mj-lt"/>
              <a:buAutoNum type="arabicPeriod"/>
            </a:pPr>
            <a:r>
              <a:rPr lang="en-GB" dirty="0"/>
              <a:t>ensure </a:t>
            </a:r>
            <a:r>
              <a:rPr lang="en-GB" dirty="0" err="1"/>
              <a:t>pt</a:t>
            </a:r>
            <a:r>
              <a:rPr lang="en-GB" dirty="0"/>
              <a:t> is on aspirin, statin, ACE-I, prn GTN</a:t>
            </a:r>
          </a:p>
          <a:p>
            <a:pPr marL="514350" indent="-514350">
              <a:buFont typeface="+mj-lt"/>
              <a:buAutoNum type="arabicPeriod"/>
            </a:pPr>
            <a:r>
              <a:rPr lang="en-GB" dirty="0"/>
              <a:t>initiate oral nitrates, BB, CCB, nicorandil, ranolazine in a step wise fashion (limited benefit of HRT as well as risks)</a:t>
            </a:r>
          </a:p>
          <a:p>
            <a:pPr marL="514350" indent="-514350">
              <a:buFont typeface="+mj-lt"/>
              <a:buAutoNum type="arabicPeriod"/>
            </a:pPr>
            <a:r>
              <a:rPr lang="en-GB" i="1" dirty="0"/>
              <a:t>obtain an angiogram +/- invasive measurements at time of angiogram</a:t>
            </a:r>
          </a:p>
          <a:p>
            <a:pPr marL="514350" indent="-514350">
              <a:buFont typeface="+mj-lt"/>
              <a:buAutoNum type="arabicPeriod"/>
            </a:pPr>
            <a:r>
              <a:rPr lang="en-GB" i="1" dirty="0"/>
              <a:t>Consider treadmill testing, or perfusion scanning is the diagnosis of ischaemia is uncertain</a:t>
            </a:r>
          </a:p>
          <a:p>
            <a:pPr marL="514350" indent="-514350">
              <a:buFont typeface="+mj-lt"/>
              <a:buAutoNum type="arabicPeriod"/>
            </a:pPr>
            <a:r>
              <a:rPr lang="en-GB" i="1" dirty="0"/>
              <a:t>Increase exercise levels if on optimal therapy</a:t>
            </a:r>
          </a:p>
          <a:p>
            <a:pPr marL="514350" indent="-514350">
              <a:buFont typeface="+mj-lt"/>
              <a:buAutoNum type="arabicPeriod"/>
            </a:pPr>
            <a:endParaRPr lang="en-GB" dirty="0"/>
          </a:p>
          <a:p>
            <a:endParaRPr lang="en-GB" dirty="0"/>
          </a:p>
        </p:txBody>
      </p:sp>
    </p:spTree>
    <p:extLst>
      <p:ext uri="{BB962C8B-B14F-4D97-AF65-F5344CB8AC3E}">
        <p14:creationId xmlns:p14="http://schemas.microsoft.com/office/powerpoint/2010/main" val="218876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4E46-CBBA-483C-5020-D7A33C1B7619}"/>
              </a:ext>
            </a:extLst>
          </p:cNvPr>
          <p:cNvSpPr>
            <a:spLocks noGrp="1"/>
          </p:cNvSpPr>
          <p:nvPr>
            <p:ph type="title"/>
          </p:nvPr>
        </p:nvSpPr>
        <p:spPr/>
        <p:txBody>
          <a:bodyPr/>
          <a:lstStyle/>
          <a:p>
            <a:r>
              <a:rPr lang="en-GB" dirty="0"/>
              <a:t>Ranolazine</a:t>
            </a:r>
          </a:p>
        </p:txBody>
      </p:sp>
      <p:sp>
        <p:nvSpPr>
          <p:cNvPr id="3" name="Content Placeholder 2">
            <a:extLst>
              <a:ext uri="{FF2B5EF4-FFF2-40B4-BE49-F238E27FC236}">
                <a16:creationId xmlns:a16="http://schemas.microsoft.com/office/drawing/2014/main" id="{71B0375A-90FD-6F55-53E9-C1417D277A1F}"/>
              </a:ext>
            </a:extLst>
          </p:cNvPr>
          <p:cNvSpPr>
            <a:spLocks noGrp="1"/>
          </p:cNvSpPr>
          <p:nvPr>
            <p:ph idx="1"/>
          </p:nvPr>
        </p:nvSpPr>
        <p:spPr>
          <a:xfrm>
            <a:off x="838200" y="1660691"/>
            <a:ext cx="8926945" cy="4516272"/>
          </a:xfrm>
        </p:spPr>
        <p:txBody>
          <a:bodyPr/>
          <a:lstStyle/>
          <a:p>
            <a:r>
              <a:rPr lang="en-GB" dirty="0"/>
              <a:t>Practical considerations: can impair renal function- so check U/E after starting it</a:t>
            </a:r>
          </a:p>
          <a:p>
            <a:r>
              <a:rPr lang="en-GB" dirty="0"/>
              <a:t>Can prolong QTc- so needs pre and post treatment ECG</a:t>
            </a:r>
          </a:p>
          <a:p>
            <a:r>
              <a:rPr lang="en-GB" dirty="0"/>
              <a:t>Mechanism of action: </a:t>
            </a:r>
          </a:p>
        </p:txBody>
      </p:sp>
      <p:pic>
        <p:nvPicPr>
          <p:cNvPr id="8194" name="Picture 2" descr="Mechanism of action of ranolazine. In the presence of HF there is a pathological increase of the late I Na that leads to an increase in the intracellular Na + concentration ([Na + ] i ) which leads to the activation of the reverse mode of the Na + /Ca 2+ exchanger (NCX), with the subsequent influx of Ca 2+ . The increase in intracellular Na + and Ca 2+ produces: a) electrical instability, characterized by a prolongation of the cardiac action potential duration (APD) and the appearance of early afterdepolarizations, and b) mechanical dysfunction characterized by impaired LV diastolic relaxation and increased LV end-diastolic pressure (myocardial stiffness) and myocardial O 2 demans (MVO 2 ) and decreases subendocardial O 2 supply.  ">
            <a:extLst>
              <a:ext uri="{FF2B5EF4-FFF2-40B4-BE49-F238E27FC236}">
                <a16:creationId xmlns:a16="http://schemas.microsoft.com/office/drawing/2014/main" id="{5A57569D-EADB-564E-8AB8-A74E3E441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278" y="3020107"/>
            <a:ext cx="4687463" cy="32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D665-3B2A-15C4-2A6D-03241530FED3}"/>
              </a:ext>
            </a:extLst>
          </p:cNvPr>
          <p:cNvSpPr>
            <a:spLocks noGrp="1"/>
          </p:cNvSpPr>
          <p:nvPr>
            <p:ph type="title"/>
          </p:nvPr>
        </p:nvSpPr>
        <p:spPr/>
        <p:txBody>
          <a:bodyPr/>
          <a:lstStyle/>
          <a:p>
            <a:r>
              <a:rPr lang="en-GB" dirty="0"/>
              <a:t>Emerging treatments for MVA</a:t>
            </a:r>
          </a:p>
        </p:txBody>
      </p:sp>
      <p:sp>
        <p:nvSpPr>
          <p:cNvPr id="3" name="Content Placeholder 2">
            <a:extLst>
              <a:ext uri="{FF2B5EF4-FFF2-40B4-BE49-F238E27FC236}">
                <a16:creationId xmlns:a16="http://schemas.microsoft.com/office/drawing/2014/main" id="{05050BBE-8D14-5879-4B52-CDF6AF8CB13D}"/>
              </a:ext>
            </a:extLst>
          </p:cNvPr>
          <p:cNvSpPr>
            <a:spLocks noGrp="1"/>
          </p:cNvSpPr>
          <p:nvPr>
            <p:ph idx="1"/>
          </p:nvPr>
        </p:nvSpPr>
        <p:spPr>
          <a:xfrm>
            <a:off x="626328" y="1317442"/>
            <a:ext cx="8439614" cy="4672898"/>
          </a:xfrm>
        </p:spPr>
        <p:txBody>
          <a:bodyPr/>
          <a:lstStyle/>
          <a:p>
            <a:r>
              <a:rPr lang="en-GB" dirty="0"/>
              <a:t>Ticagrelor- as an adenosine uptake inhibitor</a:t>
            </a:r>
            <a:r>
              <a:rPr lang="en-GB" dirty="0">
                <a:sym typeface="Wingdings" panose="05000000000000000000" pitchFamily="2" charset="2"/>
              </a:rPr>
              <a:t> vasodilation</a:t>
            </a:r>
          </a:p>
          <a:p>
            <a:r>
              <a:rPr lang="en-GB" dirty="0">
                <a:sym typeface="Wingdings" panose="05000000000000000000" pitchFamily="2" charset="2"/>
              </a:rPr>
              <a:t>Endothelin receptor blocker- </a:t>
            </a:r>
            <a:r>
              <a:rPr lang="en-GB" dirty="0" err="1">
                <a:sym typeface="Wingdings" panose="05000000000000000000" pitchFamily="2" charset="2"/>
              </a:rPr>
              <a:t>Zibotentan</a:t>
            </a:r>
            <a:r>
              <a:rPr lang="en-GB" dirty="0">
                <a:sym typeface="Wingdings" panose="05000000000000000000" pitchFamily="2" charset="2"/>
              </a:rPr>
              <a:t> (endothelin A receptor antagonist</a:t>
            </a:r>
          </a:p>
          <a:p>
            <a:r>
              <a:rPr lang="en-GB" dirty="0" err="1">
                <a:sym typeface="Wingdings" panose="05000000000000000000" pitchFamily="2" charset="2"/>
              </a:rPr>
              <a:t>Rhodiola</a:t>
            </a:r>
            <a:r>
              <a:rPr lang="en-GB" dirty="0">
                <a:sym typeface="Wingdings" panose="05000000000000000000" pitchFamily="2" charset="2"/>
              </a:rPr>
              <a:t> rosea (“Arctic root/ Golden root”) – herbal medicine, blocks calcium channels in vascular smooth muscle cells</a:t>
            </a:r>
          </a:p>
          <a:p>
            <a:r>
              <a:rPr lang="en-GB" dirty="0">
                <a:sym typeface="Wingdings" panose="05000000000000000000" pitchFamily="2" charset="2"/>
              </a:rPr>
              <a:t>Autologous CD34 stem cell infusion- endothelium progenitor cells</a:t>
            </a:r>
          </a:p>
          <a:p>
            <a:endParaRPr lang="en-GB" dirty="0"/>
          </a:p>
          <a:p>
            <a:endParaRPr lang="en-GB" dirty="0"/>
          </a:p>
        </p:txBody>
      </p:sp>
      <p:pic>
        <p:nvPicPr>
          <p:cNvPr id="3074" name="Picture 2" descr="Image Result">
            <a:extLst>
              <a:ext uri="{FF2B5EF4-FFF2-40B4-BE49-F238E27FC236}">
                <a16:creationId xmlns:a16="http://schemas.microsoft.com/office/drawing/2014/main" id="{C4681CCB-0678-A0DF-646B-62780B7CF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849" y="3238699"/>
            <a:ext cx="2751641" cy="275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9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r>
              <a:rPr lang="en-US" dirty="0"/>
              <a:t>Review a typical patient</a:t>
            </a:r>
          </a:p>
          <a:p>
            <a:endParaRPr lang="en-US" dirty="0"/>
          </a:p>
          <a:p>
            <a:r>
              <a:rPr lang="en-US" dirty="0"/>
              <a:t>Understand pathophysiology</a:t>
            </a:r>
          </a:p>
          <a:p>
            <a:endParaRPr lang="en-US" dirty="0"/>
          </a:p>
          <a:p>
            <a:r>
              <a:rPr lang="en-US" dirty="0"/>
              <a:t>Initiate appropriate management</a:t>
            </a:r>
          </a:p>
          <a:p>
            <a:endParaRPr lang="en-US" dirty="0"/>
          </a:p>
          <a:p>
            <a:r>
              <a:rPr lang="en-US" dirty="0"/>
              <a:t>Typical treatment pathway</a:t>
            </a:r>
          </a:p>
          <a:p>
            <a:endParaRPr lang="en-US" dirty="0"/>
          </a:p>
          <a:p>
            <a:r>
              <a:rPr lang="en-US" dirty="0"/>
              <a:t>Emerging treatments</a:t>
            </a:r>
          </a:p>
        </p:txBody>
      </p:sp>
    </p:spTree>
    <p:extLst>
      <p:ext uri="{BB962C8B-B14F-4D97-AF65-F5344CB8AC3E}">
        <p14:creationId xmlns:p14="http://schemas.microsoft.com/office/powerpoint/2010/main" val="1449965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treatments	</a:t>
            </a:r>
          </a:p>
        </p:txBody>
      </p:sp>
      <p:sp>
        <p:nvSpPr>
          <p:cNvPr id="3" name="Content Placeholder 2"/>
          <p:cNvSpPr>
            <a:spLocks noGrp="1"/>
          </p:cNvSpPr>
          <p:nvPr>
            <p:ph idx="1"/>
          </p:nvPr>
        </p:nvSpPr>
        <p:spPr>
          <a:xfrm>
            <a:off x="559419" y="1577975"/>
            <a:ext cx="10515600" cy="4351338"/>
          </a:xfrm>
        </p:spPr>
        <p:txBody>
          <a:bodyPr/>
          <a:lstStyle/>
          <a:p>
            <a:r>
              <a:rPr lang="en-US" dirty="0"/>
              <a:t>Coronary sinus reducer</a:t>
            </a:r>
          </a:p>
          <a:p>
            <a:endParaRPr lang="en-US" dirty="0"/>
          </a:p>
        </p:txBody>
      </p:sp>
      <p:pic>
        <p:nvPicPr>
          <p:cNvPr id="5124" name="Picture 4">
            <a:extLst>
              <a:ext uri="{FF2B5EF4-FFF2-40B4-BE49-F238E27FC236}">
                <a16:creationId xmlns:a16="http://schemas.microsoft.com/office/drawing/2014/main" id="{7607C5F6-1F30-91B1-2091-2A309E8E4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51" y="2520175"/>
            <a:ext cx="7772646" cy="37608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5511D27-47C1-7C44-A60E-36A780187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065" y="576998"/>
            <a:ext cx="3719546" cy="592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6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388C-9F3F-60F8-F1B9-D8AD99CED3E0}"/>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id="{B98A745F-D9E0-4046-36A9-89AB23F1905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7375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normAutofit/>
          </a:bodyPr>
          <a:lstStyle/>
          <a:p>
            <a:r>
              <a:rPr lang="en-US" sz="3200" dirty="0"/>
              <a:t>60 </a:t>
            </a:r>
            <a:r>
              <a:rPr lang="en-US" sz="3200" dirty="0" err="1"/>
              <a:t>yr</a:t>
            </a:r>
            <a:r>
              <a:rPr lang="en-US" sz="3200" dirty="0"/>
              <a:t> old female</a:t>
            </a:r>
          </a:p>
          <a:p>
            <a:r>
              <a:rPr lang="en-US" sz="3200" dirty="0"/>
              <a:t>Increasingly short of breath, some chest tightness at rest, not on exertion</a:t>
            </a:r>
          </a:p>
          <a:p>
            <a:r>
              <a:rPr lang="en-US" sz="3200" dirty="0"/>
              <a:t>No palpitations or dizzy spells</a:t>
            </a:r>
          </a:p>
          <a:p>
            <a:r>
              <a:rPr lang="en-US" sz="3200" dirty="0"/>
              <a:t>Non smoker</a:t>
            </a:r>
          </a:p>
          <a:p>
            <a:r>
              <a:rPr lang="en-US" sz="3200" dirty="0"/>
              <a:t>No FH of IHD</a:t>
            </a:r>
          </a:p>
          <a:p>
            <a:r>
              <a:rPr lang="en-US" sz="3200" dirty="0"/>
              <a:t>On no regular medications</a:t>
            </a:r>
          </a:p>
          <a:p>
            <a:endParaRPr lang="en-US" sz="3200" dirty="0"/>
          </a:p>
        </p:txBody>
      </p:sp>
    </p:spTree>
    <p:extLst>
      <p:ext uri="{BB962C8B-B14F-4D97-AF65-F5344CB8AC3E}">
        <p14:creationId xmlns:p14="http://schemas.microsoft.com/office/powerpoint/2010/main" val="94977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lstStyle/>
          <a:p>
            <a:r>
              <a:rPr lang="en-US" dirty="0"/>
              <a:t>BMI 25</a:t>
            </a:r>
          </a:p>
          <a:p>
            <a:r>
              <a:rPr lang="en-US" dirty="0"/>
              <a:t>Pulse 64</a:t>
            </a:r>
          </a:p>
          <a:p>
            <a:r>
              <a:rPr lang="en-US" dirty="0"/>
              <a:t>BP 160/80</a:t>
            </a:r>
          </a:p>
          <a:p>
            <a:r>
              <a:rPr lang="en-US" dirty="0"/>
              <a:t>HS I+II, no murmur</a:t>
            </a:r>
          </a:p>
          <a:p>
            <a:r>
              <a:rPr lang="en-US" dirty="0"/>
              <a:t>Clear chest</a:t>
            </a:r>
          </a:p>
          <a:p>
            <a:r>
              <a:rPr lang="en-US" dirty="0"/>
              <a:t>No peripheral </a:t>
            </a:r>
            <a:r>
              <a:rPr lang="en-US" dirty="0" err="1"/>
              <a:t>oedema</a:t>
            </a:r>
            <a:endParaRPr lang="en-US" dirty="0"/>
          </a:p>
          <a:p>
            <a:endParaRPr lang="en-US" dirty="0"/>
          </a:p>
        </p:txBody>
      </p:sp>
    </p:spTree>
    <p:extLst>
      <p:ext uri="{BB962C8B-B14F-4D97-AF65-F5344CB8AC3E}">
        <p14:creationId xmlns:p14="http://schemas.microsoft.com/office/powerpoint/2010/main" val="95488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r>
              <a:rPr lang="en-US" dirty="0" err="1"/>
              <a:t>Hb</a:t>
            </a:r>
            <a:r>
              <a:rPr lang="en-US" dirty="0"/>
              <a:t> 130</a:t>
            </a:r>
          </a:p>
          <a:p>
            <a:r>
              <a:rPr lang="en-US" dirty="0"/>
              <a:t>EGFR 70</a:t>
            </a:r>
          </a:p>
          <a:p>
            <a:r>
              <a:rPr lang="en-US" dirty="0"/>
              <a:t>TSH 2</a:t>
            </a:r>
          </a:p>
          <a:p>
            <a:r>
              <a:rPr lang="en-US" dirty="0"/>
              <a:t>TC 4.8</a:t>
            </a:r>
          </a:p>
          <a:p>
            <a:r>
              <a:rPr lang="en-US" dirty="0"/>
              <a:t>BNP 380</a:t>
            </a:r>
          </a:p>
        </p:txBody>
      </p:sp>
    </p:spTree>
    <p:extLst>
      <p:ext uri="{BB962C8B-B14F-4D97-AF65-F5344CB8AC3E}">
        <p14:creationId xmlns:p14="http://schemas.microsoft.com/office/powerpoint/2010/main" val="187456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a:t>
            </a:r>
          </a:p>
        </p:txBody>
      </p:sp>
      <p:sp>
        <p:nvSpPr>
          <p:cNvPr id="4" name="Rectangle 3"/>
          <p:cNvSpPr/>
          <p:nvPr/>
        </p:nvSpPr>
        <p:spPr>
          <a:xfrm>
            <a:off x="1123405" y="6061165"/>
            <a:ext cx="9248503" cy="44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267DE53-E7BB-3DBC-AF1E-25DFDD142B4A}"/>
              </a:ext>
            </a:extLst>
          </p:cNvPr>
          <p:cNvPicPr>
            <a:picLocks noGrp="1" noChangeAspect="1"/>
          </p:cNvPicPr>
          <p:nvPr>
            <p:ph idx="1"/>
          </p:nvPr>
        </p:nvPicPr>
        <p:blipFill>
          <a:blip r:embed="rId2"/>
          <a:stretch>
            <a:fillRect/>
          </a:stretch>
        </p:blipFill>
        <p:spPr>
          <a:xfrm>
            <a:off x="807164" y="1503430"/>
            <a:ext cx="10546635" cy="4607652"/>
          </a:xfrm>
        </p:spPr>
      </p:pic>
    </p:spTree>
    <p:extLst>
      <p:ext uri="{BB962C8B-B14F-4D97-AF65-F5344CB8AC3E}">
        <p14:creationId xmlns:p14="http://schemas.microsoft.com/office/powerpoint/2010/main" val="130124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err="1"/>
              <a:t>ctd</a:t>
            </a:r>
            <a:r>
              <a:rPr lang="en-US" dirty="0"/>
              <a:t>.</a:t>
            </a:r>
          </a:p>
        </p:txBody>
      </p:sp>
      <p:sp>
        <p:nvSpPr>
          <p:cNvPr id="3" name="Content Placeholder 2"/>
          <p:cNvSpPr>
            <a:spLocks noGrp="1"/>
          </p:cNvSpPr>
          <p:nvPr>
            <p:ph idx="1"/>
          </p:nvPr>
        </p:nvSpPr>
        <p:spPr/>
        <p:txBody>
          <a:bodyPr/>
          <a:lstStyle/>
          <a:p>
            <a:r>
              <a:rPr lang="en-US" dirty="0"/>
              <a:t>Trial of GTN spray</a:t>
            </a:r>
          </a:p>
          <a:p>
            <a:r>
              <a:rPr lang="en-US" dirty="0"/>
              <a:t>Advised to seek further help if pain recurs</a:t>
            </a:r>
          </a:p>
          <a:p>
            <a:r>
              <a:rPr lang="en-US" dirty="0"/>
              <a:t>Referral to RACPC made</a:t>
            </a:r>
          </a:p>
          <a:p>
            <a:endParaRPr lang="en-US" dirty="0"/>
          </a:p>
          <a:p>
            <a:r>
              <a:rPr lang="en-US" dirty="0"/>
              <a:t>Episode of severe prolonged chest pain</a:t>
            </a:r>
          </a:p>
          <a:p>
            <a:r>
              <a:rPr lang="en-US" dirty="0"/>
              <a:t>Seen in ED</a:t>
            </a:r>
          </a:p>
          <a:p>
            <a:r>
              <a:rPr lang="en-US" dirty="0"/>
              <a:t>Troponin 16, 17</a:t>
            </a:r>
          </a:p>
          <a:p>
            <a:r>
              <a:rPr lang="en-US" dirty="0"/>
              <a:t>”GP to refer to RACPC”</a:t>
            </a:r>
          </a:p>
        </p:txBody>
      </p:sp>
    </p:spTree>
    <p:extLst>
      <p:ext uri="{BB962C8B-B14F-4D97-AF65-F5344CB8AC3E}">
        <p14:creationId xmlns:p14="http://schemas.microsoft.com/office/powerpoint/2010/main" val="141964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Referred to RACPC</a:t>
            </a:r>
            <a:r>
              <a:rPr lang="en-US" dirty="0">
                <a:sym typeface="Wingdings"/>
              </a:rPr>
              <a:t> CTCA</a:t>
            </a:r>
            <a:endParaRPr lang="en-US" dirty="0"/>
          </a:p>
        </p:txBody>
      </p:sp>
      <p:sp>
        <p:nvSpPr>
          <p:cNvPr id="3" name="Content Placeholder 2"/>
          <p:cNvSpPr>
            <a:spLocks noGrp="1"/>
          </p:cNvSpPr>
          <p:nvPr>
            <p:ph idx="1"/>
          </p:nvPr>
        </p:nvSpPr>
        <p:spPr/>
        <p:txBody>
          <a:bodyPr/>
          <a:lstStyle/>
          <a:p>
            <a:r>
              <a:rPr lang="en-US" dirty="0"/>
              <a:t>“Normal coronaries”</a:t>
            </a:r>
          </a:p>
          <a:p>
            <a:r>
              <a:rPr lang="en-US" dirty="0"/>
              <a:t>Pt discharged back to GP</a:t>
            </a:r>
          </a:p>
          <a:p>
            <a:endParaRPr lang="en-US" dirty="0"/>
          </a:p>
          <a:p>
            <a:endParaRPr lang="en-US" dirty="0"/>
          </a:p>
          <a:p>
            <a:r>
              <a:rPr lang="en-US" dirty="0"/>
              <a:t>What do you do?</a:t>
            </a:r>
          </a:p>
        </p:txBody>
      </p:sp>
    </p:spTree>
    <p:extLst>
      <p:ext uri="{BB962C8B-B14F-4D97-AF65-F5344CB8AC3E}">
        <p14:creationId xmlns:p14="http://schemas.microsoft.com/office/powerpoint/2010/main" val="129754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1409</Words>
  <Application>Microsoft Office PowerPoint</Application>
  <PresentationFormat>Widescreen</PresentationFormat>
  <Paragraphs>144</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Source Sans Pro</vt:lpstr>
      <vt:lpstr>Wingdings</vt:lpstr>
      <vt:lpstr>Office Theme</vt:lpstr>
      <vt:lpstr>My patient has normal coronaries and still has chest pain: What do I do?</vt:lpstr>
      <vt:lpstr>PowerPoint Presentation</vt:lpstr>
      <vt:lpstr>Objectives</vt:lpstr>
      <vt:lpstr>Case</vt:lpstr>
      <vt:lpstr>examination</vt:lpstr>
      <vt:lpstr>investigations</vt:lpstr>
      <vt:lpstr>ECG</vt:lpstr>
      <vt:lpstr>Case ctd.</vt:lpstr>
      <vt:lpstr>Referred to RACPC CTCA</vt:lpstr>
      <vt:lpstr>Differential diagnosis of chest pain with no coronary artery disease </vt:lpstr>
      <vt:lpstr>Heberden’s description of Angina 1772:</vt:lpstr>
      <vt:lpstr>PowerPoint Presentation</vt:lpstr>
      <vt:lpstr>Cardiac causes of chest pain with no coronary disease</vt:lpstr>
      <vt:lpstr>PowerPoint Presentation</vt:lpstr>
      <vt:lpstr>Why treat? </vt:lpstr>
      <vt:lpstr>Printzmetal Angina( Variant Angina/ Vasospastic Angina)</vt:lpstr>
      <vt:lpstr>PowerPoint Presentation</vt:lpstr>
      <vt:lpstr>An extreme case of coronary vasospasm</vt:lpstr>
      <vt:lpstr>Printzmetal Angina:  Typical triggers and causes </vt:lpstr>
      <vt:lpstr>Printzmetal Angina: Typical treatments</vt:lpstr>
      <vt:lpstr>Microvascular angina</vt:lpstr>
      <vt:lpstr>PowerPoint Presentation</vt:lpstr>
      <vt:lpstr>PowerPoint Presentation</vt:lpstr>
      <vt:lpstr>PowerPoint Presentation</vt:lpstr>
      <vt:lpstr>Assessing the coronary microcirculation in the cath lab</vt:lpstr>
      <vt:lpstr>Diagnostic algorithm</vt:lpstr>
      <vt:lpstr>So what would I do for this patient?</vt:lpstr>
      <vt:lpstr>Ranolazine</vt:lpstr>
      <vt:lpstr>Emerging treatments for MVA</vt:lpstr>
      <vt:lpstr>Emerging treatments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patient has normal coronaries and still has chest pain: What do I do?</dc:title>
  <dc:creator>Xander Saha</dc:creator>
  <cp:lastModifiedBy>Corinne Martorell</cp:lastModifiedBy>
  <cp:revision>17</cp:revision>
  <dcterms:created xsi:type="dcterms:W3CDTF">2023-03-21T22:45:52Z</dcterms:created>
  <dcterms:modified xsi:type="dcterms:W3CDTF">2023-03-22T18:16:42Z</dcterms:modified>
</cp:coreProperties>
</file>